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 varScale="1">
        <p:scale>
          <a:sx n="56" d="100"/>
          <a:sy n="56" d="100"/>
        </p:scale>
        <p:origin x="10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B0074-7F48-41FD-A431-6329A537ADAE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2612D-83B8-48A9-A856-B3E2352FF5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35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5609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3C3606B-D204-49B8-A4BE-6820E131AC09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EF1B3A4-1462-4351-AEC1-D1424FB389E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3606B-D204-49B8-A4BE-6820E131AC09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F1B3A4-1462-4351-AEC1-D1424FB389E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3C3606B-D204-49B8-A4BE-6820E131AC09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EF1B3A4-1462-4351-AEC1-D1424FB389E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3606B-D204-49B8-A4BE-6820E131AC09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F1B3A4-1462-4351-AEC1-D1424FB389E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C3606B-D204-49B8-A4BE-6820E131AC09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EF1B3A4-1462-4351-AEC1-D1424FB389E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3606B-D204-49B8-A4BE-6820E131AC09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F1B3A4-1462-4351-AEC1-D1424FB389E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3606B-D204-49B8-A4BE-6820E131AC09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F1B3A4-1462-4351-AEC1-D1424FB389E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3606B-D204-49B8-A4BE-6820E131AC09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F1B3A4-1462-4351-AEC1-D1424FB389E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C3606B-D204-49B8-A4BE-6820E131AC09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F1B3A4-1462-4351-AEC1-D1424FB389E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3606B-D204-49B8-A4BE-6820E131AC09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F1B3A4-1462-4351-AEC1-D1424FB389E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3606B-D204-49B8-A4BE-6820E131AC09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F1B3A4-1462-4351-AEC1-D1424FB389EF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3C3606B-D204-49B8-A4BE-6820E131AC09}" type="datetimeFigureOut">
              <a:rPr lang="bg-BG" smtClean="0"/>
              <a:pPr/>
              <a:t>9.5.2017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EF1B3A4-1462-4351-AEC1-D1424FB389EF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00166" y="1928802"/>
            <a:ext cx="64294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g-BG" sz="5400" dirty="0" smtClean="0"/>
          </a:p>
          <a:p>
            <a:pPr algn="ctr"/>
            <a:r>
              <a:rPr lang="bg-BG" sz="5400" dirty="0" smtClean="0"/>
              <a:t>ФУНКЦИЯТА</a:t>
            </a:r>
            <a:r>
              <a:rPr lang="bg-BG" sz="5400" dirty="0"/>
              <a:t/>
            </a:r>
            <a:br>
              <a:rPr lang="bg-BG" sz="5400" dirty="0"/>
            </a:br>
            <a:r>
              <a:rPr lang="en-US" sz="5400" dirty="0"/>
              <a:t>y = </a:t>
            </a:r>
            <a:r>
              <a:rPr lang="en-US" sz="5400" dirty="0" err="1"/>
              <a:t>sinx</a:t>
            </a:r>
            <a:endParaRPr lang="bg-BG" sz="5400" dirty="0"/>
          </a:p>
          <a:p>
            <a:pPr algn="ctr"/>
            <a:endParaRPr lang="bg-BG" dirty="0" smtClean="0"/>
          </a:p>
          <a:p>
            <a:pPr algn="r"/>
            <a:endParaRPr lang="bg-BG" dirty="0" smtClean="0"/>
          </a:p>
          <a:p>
            <a:pPr algn="r"/>
            <a:endParaRPr lang="bg-BG" dirty="0"/>
          </a:p>
          <a:p>
            <a:pPr algn="r"/>
            <a:endParaRPr lang="bg-BG" dirty="0" smtClean="0"/>
          </a:p>
          <a:p>
            <a:pPr algn="r"/>
            <a:r>
              <a:rPr lang="bg-BG" dirty="0" smtClean="0"/>
              <a:t>Антоанета Георгиева</a:t>
            </a:r>
            <a:endParaRPr lang="en-US" dirty="0"/>
          </a:p>
        </p:txBody>
      </p:sp>
      <p:pic>
        <p:nvPicPr>
          <p:cNvPr id="3" name="Картина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2664296" cy="633139"/>
          </a:xfrm>
          <a:prstGeom prst="rect">
            <a:avLst/>
          </a:prstGeom>
        </p:spPr>
      </p:pic>
      <p:pic>
        <p:nvPicPr>
          <p:cNvPr id="4" name="Picture 3" descr="http://www.ioerc.mk/images/logo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86" y="345976"/>
            <a:ext cx="1013098" cy="951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467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bg-BG" b="1" dirty="0" smtClean="0">
                <a:solidFill>
                  <a:srgbClr val="002060"/>
                </a:solidFill>
                <a:latin typeface="Calibri" pitchFamily="34" charset="0"/>
              </a:rPr>
              <a:t>Определение:</a:t>
            </a:r>
            <a:endParaRPr lang="bg-BG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1928826"/>
          </a:xfrm>
        </p:spPr>
        <p:txBody>
          <a:bodyPr>
            <a:normAutofit/>
          </a:bodyPr>
          <a:lstStyle/>
          <a:p>
            <a:r>
              <a:rPr lang="bg-BG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Ако на всяко реално число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</a:t>
            </a:r>
            <a:r>
              <a:rPr lang="bg-BG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съпоставим числото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sinx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bg-BG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получаваме функцията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=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sinx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g-BG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 ДМ интервала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(-</a:t>
            </a:r>
            <a:r>
              <a:rPr lang="bg-BG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∞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;+</a:t>
            </a:r>
            <a:r>
              <a:rPr lang="bg-BG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∞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endParaRPr lang="bg-BG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=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sinx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:    </a:t>
            </a:r>
            <a:r>
              <a:rPr lang="bg-BG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[-1;1]</a:t>
            </a:r>
            <a:endParaRPr lang="bg-BG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C:\Documents and Settings\Teo\Desktop\y=sinx\circle_tri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436448"/>
            <a:ext cx="3786214" cy="3207262"/>
          </a:xfrm>
          <a:prstGeom prst="rect">
            <a:avLst/>
          </a:prstGeom>
          <a:noFill/>
        </p:spPr>
      </p:pic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28596" y="2428868"/>
          <a:ext cx="616965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4" imgW="241200" imgH="139680" progId="Equation.DSMT4">
                  <p:embed/>
                </p:oleObj>
              </mc:Choice>
              <mc:Fallback>
                <p:oleObj name="Equation" r:id="rId4" imgW="241200" imgH="1396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2428868"/>
                        <a:ext cx="616965" cy="3571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785918" y="2928934"/>
          <a:ext cx="596546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6" imgW="241200" imgH="164880" progId="Equation.DSMT4">
                  <p:embed/>
                </p:oleObj>
              </mc:Choice>
              <mc:Fallback>
                <p:oleObj name="Equation" r:id="rId6" imgW="241200" imgH="1648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2928934"/>
                        <a:ext cx="596546" cy="428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29552" cy="128588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g-BG" sz="4600" b="1" dirty="0" smtClean="0">
                <a:solidFill>
                  <a:srgbClr val="002060"/>
                </a:solidFill>
                <a:latin typeface="Calibri" pitchFamily="34" charset="0"/>
              </a:rPr>
              <a:t>Теорема 1</a:t>
            </a:r>
            <a:endParaRPr lang="bg-BG" sz="46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857224" y="2928934"/>
            <a:ext cx="3857652" cy="2571768"/>
          </a:xfrm>
        </p:spPr>
        <p:txBody>
          <a:bodyPr>
            <a:normAutofit/>
          </a:bodyPr>
          <a:lstStyle/>
          <a:p>
            <a:r>
              <a:rPr lang="bg-BG" sz="1800" dirty="0" smtClean="0"/>
              <a:t>Доказателство: ДМ на  </a:t>
            </a:r>
            <a:r>
              <a:rPr lang="en-US" sz="1800" dirty="0" smtClean="0"/>
              <a:t>y = </a:t>
            </a:r>
            <a:r>
              <a:rPr lang="en-US" sz="1800" dirty="0" err="1" smtClean="0"/>
              <a:t>sinx</a:t>
            </a:r>
            <a:r>
              <a:rPr lang="en-US" sz="1800" dirty="0" smtClean="0"/>
              <a:t> </a:t>
            </a:r>
            <a:r>
              <a:rPr lang="bg-BG" sz="1800" dirty="0" smtClean="0"/>
              <a:t>е симетрично,спрямо </a:t>
            </a:r>
            <a:r>
              <a:rPr lang="en-US" sz="1800" dirty="0" smtClean="0"/>
              <a:t>O</a:t>
            </a:r>
            <a:r>
              <a:rPr lang="bg-BG" sz="1800" dirty="0" smtClean="0"/>
              <a:t>.Числата х и (-х) се изобразяват в симетрични спрямо оста Ох точки.Следователно техните ординати са противоположни числа,т.е. </a:t>
            </a:r>
            <a:r>
              <a:rPr lang="en-US" sz="1800" dirty="0" smtClean="0"/>
              <a:t>sin(-x) = -</a:t>
            </a:r>
            <a:r>
              <a:rPr lang="en-US" sz="1800" dirty="0" err="1" smtClean="0"/>
              <a:t>sinx</a:t>
            </a:r>
            <a:endParaRPr lang="bg-BG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1447800"/>
          </a:xfrm>
        </p:spPr>
        <p:txBody>
          <a:bodyPr/>
          <a:lstStyle/>
          <a:p>
            <a:r>
              <a:rPr lang="bg-BG" dirty="0" smtClean="0">
                <a:solidFill>
                  <a:srgbClr val="00B0F0"/>
                </a:solidFill>
              </a:rPr>
              <a:t>Функцията </a:t>
            </a:r>
            <a:r>
              <a:rPr lang="en-US" dirty="0" smtClean="0">
                <a:solidFill>
                  <a:srgbClr val="00B0F0"/>
                </a:solidFill>
              </a:rPr>
              <a:t>y = </a:t>
            </a:r>
            <a:r>
              <a:rPr lang="en-US" dirty="0" err="1" smtClean="0">
                <a:solidFill>
                  <a:srgbClr val="00B0F0"/>
                </a:solidFill>
              </a:rPr>
              <a:t>sinx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bg-BG" dirty="0" smtClean="0">
                <a:solidFill>
                  <a:srgbClr val="00B0F0"/>
                </a:solidFill>
              </a:rPr>
              <a:t>е нечетна в </a:t>
            </a:r>
            <a:r>
              <a:rPr lang="en-US" b="1" dirty="0" smtClean="0">
                <a:solidFill>
                  <a:srgbClr val="00B0F0"/>
                </a:solidFill>
              </a:rPr>
              <a:t>R</a:t>
            </a:r>
            <a:endParaRPr lang="bg-BG" b="1" dirty="0">
              <a:solidFill>
                <a:srgbClr val="00B0F0"/>
              </a:solidFill>
            </a:endParaRPr>
          </a:p>
        </p:txBody>
      </p:sp>
      <p:pic>
        <p:nvPicPr>
          <p:cNvPr id="2050" name="Picture 2" descr="C:\Documents and Settings\Teo\Desktop\y=sinx\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286124"/>
            <a:ext cx="2786082" cy="2412629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7643866" cy="121444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g-BG" sz="4600" dirty="0" smtClean="0">
                <a:solidFill>
                  <a:srgbClr val="002060"/>
                </a:solidFill>
                <a:latin typeface="Calibri" pitchFamily="34" charset="0"/>
              </a:rPr>
              <a:t>Теорема 2</a:t>
            </a:r>
            <a:endParaRPr lang="bg-BG" sz="46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28596" y="2214554"/>
            <a:ext cx="7086600" cy="1162048"/>
          </a:xfrm>
        </p:spPr>
        <p:txBody>
          <a:bodyPr/>
          <a:lstStyle/>
          <a:p>
            <a:r>
              <a:rPr lang="bg-BG" dirty="0" smtClean="0">
                <a:solidFill>
                  <a:srgbClr val="00B0F0"/>
                </a:solidFill>
              </a:rPr>
              <a:t>Функцията </a:t>
            </a:r>
            <a:r>
              <a:rPr lang="en-US" dirty="0" smtClean="0">
                <a:solidFill>
                  <a:srgbClr val="00B0F0"/>
                </a:solidFill>
              </a:rPr>
              <a:t>y = </a:t>
            </a:r>
            <a:r>
              <a:rPr lang="en-US" dirty="0" err="1" smtClean="0">
                <a:solidFill>
                  <a:srgbClr val="00B0F0"/>
                </a:solidFill>
              </a:rPr>
              <a:t>sinx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bg-BG" dirty="0" smtClean="0">
                <a:solidFill>
                  <a:srgbClr val="00B0F0"/>
                </a:solidFill>
              </a:rPr>
              <a:t>е периодична с период 2</a:t>
            </a:r>
            <a:r>
              <a:rPr lang="el-GR" b="1" dirty="0" smtClean="0">
                <a:solidFill>
                  <a:srgbClr val="00B0F0"/>
                </a:solidFill>
              </a:rPr>
              <a:t>π</a:t>
            </a:r>
            <a:endParaRPr lang="bg-BG" dirty="0">
              <a:solidFill>
                <a:srgbClr val="00B0F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71604" y="3857628"/>
          <a:ext cx="5061382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1384200" imgH="253800" progId="Equation.DSMT4">
                  <p:embed/>
                </p:oleObj>
              </mc:Choice>
              <mc:Fallback>
                <p:oleObj name="Equation" r:id="rId3" imgW="138420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3857628"/>
                        <a:ext cx="5061382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bg-BG" b="1" dirty="0" smtClean="0">
                <a:solidFill>
                  <a:srgbClr val="002060"/>
                </a:solidFill>
                <a:latin typeface="Calibri" pitchFamily="34" charset="0"/>
              </a:rPr>
              <a:t>Графики на 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y = </a:t>
            </a:r>
            <a:r>
              <a:rPr lang="en-US" b="1" dirty="0" err="1" smtClean="0">
                <a:solidFill>
                  <a:srgbClr val="002060"/>
                </a:solidFill>
                <a:latin typeface="Calibri" pitchFamily="34" charset="0"/>
              </a:rPr>
              <a:t>sinx</a:t>
            </a:r>
            <a:endParaRPr lang="bg-BG" b="1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7" name="Content Placeholder 6" descr="r20060406135229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1928802"/>
            <a:ext cx="5448855" cy="378621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g-BG" b="1" dirty="0" smtClean="0">
                <a:solidFill>
                  <a:srgbClr val="002060"/>
                </a:solidFill>
                <a:latin typeface="Calibri" pitchFamily="34" charset="0"/>
              </a:rPr>
              <a:t>Синусоида:</a:t>
            </a:r>
            <a:endParaRPr lang="bg-BG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4" name="Content Placeholder 3" descr="y=sinx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071538" y="3143248"/>
            <a:ext cx="5395918" cy="2324503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28596" y="1714489"/>
            <a:ext cx="7715304" cy="1428760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00B0F0"/>
                </a:solidFill>
                <a:latin typeface="Calibri" pitchFamily="34" charset="0"/>
              </a:rPr>
              <a:t>Y = </a:t>
            </a:r>
            <a:r>
              <a:rPr lang="en-US" sz="3000" dirty="0" err="1" smtClean="0">
                <a:solidFill>
                  <a:srgbClr val="00B0F0"/>
                </a:solidFill>
                <a:latin typeface="Calibri" pitchFamily="34" charset="0"/>
              </a:rPr>
              <a:t>sinx</a:t>
            </a:r>
            <a:r>
              <a:rPr lang="en-US" sz="3000" dirty="0" smtClean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bg-BG" sz="3000" dirty="0" smtClean="0">
                <a:solidFill>
                  <a:srgbClr val="00B0F0"/>
                </a:solidFill>
                <a:latin typeface="Calibri" pitchFamily="34" charset="0"/>
              </a:rPr>
              <a:t>при </a:t>
            </a:r>
            <a:r>
              <a:rPr lang="en-US" sz="3000" dirty="0" smtClean="0">
                <a:solidFill>
                  <a:srgbClr val="00B0F0"/>
                </a:solidFill>
                <a:latin typeface="Calibri" pitchFamily="34" charset="0"/>
              </a:rPr>
              <a:t>       (-</a:t>
            </a:r>
            <a:r>
              <a:rPr lang="bg-BG" sz="3000" dirty="0" smtClean="0">
                <a:solidFill>
                  <a:srgbClr val="00B0F0"/>
                </a:solidFill>
              </a:rPr>
              <a:t>∞</a:t>
            </a:r>
            <a:r>
              <a:rPr lang="en-US" sz="3000" dirty="0" smtClean="0">
                <a:solidFill>
                  <a:srgbClr val="00B0F0"/>
                </a:solidFill>
              </a:rPr>
              <a:t>;+</a:t>
            </a:r>
            <a:r>
              <a:rPr lang="bg-BG" sz="3000" dirty="0" smtClean="0">
                <a:solidFill>
                  <a:srgbClr val="00B0F0"/>
                </a:solidFill>
              </a:rPr>
              <a:t>∞</a:t>
            </a:r>
            <a:r>
              <a:rPr lang="en-US" sz="3000" dirty="0" smtClean="0">
                <a:solidFill>
                  <a:srgbClr val="00B0F0"/>
                </a:solidFill>
              </a:rPr>
              <a:t>)</a:t>
            </a:r>
            <a:r>
              <a:rPr lang="bg-BG" sz="3000" dirty="0" smtClean="0">
                <a:solidFill>
                  <a:srgbClr val="00B0F0"/>
                </a:solidFill>
              </a:rPr>
              <a:t> .Графиката се намира между правите </a:t>
            </a:r>
            <a:r>
              <a:rPr lang="en-US" sz="3000" dirty="0" smtClean="0">
                <a:solidFill>
                  <a:srgbClr val="00B0F0"/>
                </a:solidFill>
              </a:rPr>
              <a:t>y = 1 </a:t>
            </a:r>
            <a:r>
              <a:rPr lang="bg-BG" sz="3000" dirty="0" smtClean="0">
                <a:solidFill>
                  <a:srgbClr val="00B0F0"/>
                </a:solidFill>
              </a:rPr>
              <a:t>и </a:t>
            </a:r>
            <a:r>
              <a:rPr lang="en-US" sz="3000" dirty="0" smtClean="0">
                <a:solidFill>
                  <a:srgbClr val="00B0F0"/>
                </a:solidFill>
              </a:rPr>
              <a:t>y = -1.</a:t>
            </a:r>
            <a:endParaRPr lang="bg-BG" sz="3000" dirty="0">
              <a:solidFill>
                <a:srgbClr val="00B0F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089400" y="2032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20320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643174" y="1857364"/>
          <a:ext cx="616964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6" imgW="241200" imgH="139680" progId="Equation.DSMT4">
                  <p:embed/>
                </p:oleObj>
              </mc:Choice>
              <mc:Fallback>
                <p:oleObj name="Equation" r:id="rId6" imgW="241200" imgH="1396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1857364"/>
                        <a:ext cx="616964" cy="3571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bg-BG" b="1" dirty="0" smtClean="0">
                <a:solidFill>
                  <a:srgbClr val="002060"/>
                </a:solidFill>
                <a:latin typeface="Calibri" pitchFamily="34" charset="0"/>
              </a:rPr>
              <a:t>Задача 1:</a:t>
            </a:r>
            <a:endParaRPr lang="bg-BG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7972452" cy="1257296"/>
          </a:xfrm>
        </p:spPr>
        <p:txBody>
          <a:bodyPr/>
          <a:lstStyle/>
          <a:p>
            <a:r>
              <a:rPr lang="bg-BG" dirty="0" smtClean="0"/>
              <a:t>Като използвате нечетността на </a:t>
            </a:r>
            <a:r>
              <a:rPr lang="en-US" dirty="0" smtClean="0"/>
              <a:t>y = </a:t>
            </a:r>
            <a:r>
              <a:rPr lang="en-US" dirty="0" err="1" smtClean="0"/>
              <a:t>sinx</a:t>
            </a:r>
            <a:r>
              <a:rPr lang="en-US" dirty="0" smtClean="0"/>
              <a:t> </a:t>
            </a:r>
            <a:r>
              <a:rPr lang="bg-BG" dirty="0" smtClean="0"/>
              <a:t>пресметнете: </a:t>
            </a:r>
            <a:r>
              <a:rPr lang="en-US" i="1" dirty="0" smtClean="0"/>
              <a:t>sin(-</a:t>
            </a:r>
            <a:r>
              <a:rPr lang="el-GR" i="1" dirty="0" smtClean="0"/>
              <a:t>π</a:t>
            </a:r>
            <a:r>
              <a:rPr lang="en-US" i="1" dirty="0" smtClean="0"/>
              <a:t>/6)</a:t>
            </a:r>
            <a:endParaRPr lang="bg-BG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71472" y="3214686"/>
            <a:ext cx="8072494" cy="1571636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sin(-</a:t>
            </a:r>
            <a:r>
              <a:rPr lang="el-GR" dirty="0" smtClean="0">
                <a:solidFill>
                  <a:srgbClr val="00B0F0"/>
                </a:solidFill>
              </a:rPr>
              <a:t>π</a:t>
            </a:r>
            <a:r>
              <a:rPr lang="en-US" dirty="0" smtClean="0">
                <a:solidFill>
                  <a:srgbClr val="00B0F0"/>
                </a:solidFill>
              </a:rPr>
              <a:t>/6)</a:t>
            </a:r>
            <a:r>
              <a:rPr lang="bg-BG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= -sin </a:t>
            </a:r>
            <a:r>
              <a:rPr lang="el-GR" dirty="0" smtClean="0">
                <a:solidFill>
                  <a:srgbClr val="00B0F0"/>
                </a:solidFill>
              </a:rPr>
              <a:t>π</a:t>
            </a:r>
            <a:r>
              <a:rPr lang="en-US" dirty="0" smtClean="0">
                <a:solidFill>
                  <a:srgbClr val="00B0F0"/>
                </a:solidFill>
              </a:rPr>
              <a:t>/6 = -1/2</a:t>
            </a:r>
            <a:endParaRPr lang="bg-BG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g-BG" b="1" dirty="0" smtClean="0">
                <a:solidFill>
                  <a:srgbClr val="002060"/>
                </a:solidFill>
                <a:latin typeface="Calibri" pitchFamily="34" charset="0"/>
              </a:rPr>
              <a:t>Задача 2</a:t>
            </a:r>
            <a:endParaRPr lang="bg-BG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596" y="1714488"/>
            <a:ext cx="7472386" cy="1185857"/>
          </a:xfrm>
        </p:spPr>
        <p:txBody>
          <a:bodyPr/>
          <a:lstStyle/>
          <a:p>
            <a:r>
              <a:rPr lang="bg-BG" dirty="0" smtClean="0"/>
              <a:t>Като използвате периодичността на </a:t>
            </a:r>
            <a:r>
              <a:rPr lang="en-US" dirty="0" smtClean="0"/>
              <a:t>y = </a:t>
            </a:r>
            <a:r>
              <a:rPr lang="en-US" dirty="0" err="1" smtClean="0"/>
              <a:t>sinx</a:t>
            </a:r>
            <a:r>
              <a:rPr lang="en-US" dirty="0" smtClean="0"/>
              <a:t> ,</a:t>
            </a:r>
            <a:r>
              <a:rPr lang="bg-BG" dirty="0" smtClean="0"/>
              <a:t>пресметнете</a:t>
            </a:r>
            <a:r>
              <a:rPr lang="en-US" dirty="0" smtClean="0"/>
              <a:t>: </a:t>
            </a:r>
            <a:r>
              <a:rPr lang="en-US" i="1" dirty="0" smtClean="0"/>
              <a:t>sin</a:t>
            </a:r>
            <a:r>
              <a:rPr lang="bg-BG" i="1" dirty="0" smtClean="0"/>
              <a:t>7</a:t>
            </a:r>
            <a:r>
              <a:rPr lang="el-GR" i="1" dirty="0" smtClean="0"/>
              <a:t>π</a:t>
            </a:r>
            <a:r>
              <a:rPr lang="bg-BG" i="1" dirty="0" smtClean="0"/>
              <a:t>/2</a:t>
            </a:r>
            <a:endParaRPr lang="bg-BG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472" y="3286124"/>
            <a:ext cx="7858180" cy="178595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sin</a:t>
            </a:r>
            <a:r>
              <a:rPr lang="bg-BG" dirty="0" smtClean="0">
                <a:solidFill>
                  <a:srgbClr val="00B0F0"/>
                </a:solidFill>
              </a:rPr>
              <a:t>7</a:t>
            </a:r>
            <a:r>
              <a:rPr lang="el-GR" dirty="0" smtClean="0">
                <a:solidFill>
                  <a:srgbClr val="00B0F0"/>
                </a:solidFill>
              </a:rPr>
              <a:t>π</a:t>
            </a:r>
            <a:r>
              <a:rPr lang="bg-BG" dirty="0" smtClean="0">
                <a:solidFill>
                  <a:srgbClr val="00B0F0"/>
                </a:solidFill>
              </a:rPr>
              <a:t>/2</a:t>
            </a:r>
            <a:r>
              <a:rPr lang="en-US" dirty="0" smtClean="0">
                <a:solidFill>
                  <a:srgbClr val="00B0F0"/>
                </a:solidFill>
              </a:rPr>
              <a:t> = sin(2</a:t>
            </a:r>
            <a:r>
              <a:rPr lang="el-GR" dirty="0" smtClean="0">
                <a:solidFill>
                  <a:srgbClr val="00B0F0"/>
                </a:solidFill>
              </a:rPr>
              <a:t>π</a:t>
            </a:r>
            <a:r>
              <a:rPr lang="en-US" dirty="0" smtClean="0">
                <a:solidFill>
                  <a:srgbClr val="00B0F0"/>
                </a:solidFill>
              </a:rPr>
              <a:t> + 3</a:t>
            </a:r>
            <a:r>
              <a:rPr lang="el-GR" dirty="0" smtClean="0">
                <a:solidFill>
                  <a:srgbClr val="00B0F0"/>
                </a:solidFill>
              </a:rPr>
              <a:t>π</a:t>
            </a:r>
            <a:r>
              <a:rPr lang="en-US" dirty="0" smtClean="0">
                <a:solidFill>
                  <a:srgbClr val="00B0F0"/>
                </a:solidFill>
              </a:rPr>
              <a:t>/2) = sin 3</a:t>
            </a:r>
            <a:r>
              <a:rPr lang="el-GR" dirty="0" smtClean="0">
                <a:solidFill>
                  <a:srgbClr val="00B0F0"/>
                </a:solidFill>
              </a:rPr>
              <a:t>π</a:t>
            </a:r>
            <a:r>
              <a:rPr lang="en-US" dirty="0" smtClean="0">
                <a:solidFill>
                  <a:srgbClr val="00B0F0"/>
                </a:solidFill>
              </a:rPr>
              <a:t>/2 = -1</a:t>
            </a:r>
            <a:endParaRPr lang="bg-BG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109</TotalTime>
  <Words>190</Words>
  <Application>Microsoft Office PowerPoint</Application>
  <PresentationFormat>On-screen Show (4:3)</PresentationFormat>
  <Paragraphs>25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Trebuchet MS</vt:lpstr>
      <vt:lpstr>Wingdings</vt:lpstr>
      <vt:lpstr>Wingdings 2</vt:lpstr>
      <vt:lpstr>Opulent</vt:lpstr>
      <vt:lpstr>Equation</vt:lpstr>
      <vt:lpstr>PowerPoint Presentation</vt:lpstr>
      <vt:lpstr>Определение:</vt:lpstr>
      <vt:lpstr>Теорема 1</vt:lpstr>
      <vt:lpstr>Теорема 2</vt:lpstr>
      <vt:lpstr>Графики на y = sinx</vt:lpstr>
      <vt:lpstr>Синусоида:</vt:lpstr>
      <vt:lpstr>Задача 1:</vt:lpstr>
      <vt:lpstr>Задача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ФУНКЦИЯТА y = sinx</dc:title>
  <dc:creator>Teo</dc:creator>
  <cp:lastModifiedBy>User</cp:lastModifiedBy>
  <cp:revision>15</cp:revision>
  <dcterms:created xsi:type="dcterms:W3CDTF">2010-03-01T08:39:40Z</dcterms:created>
  <dcterms:modified xsi:type="dcterms:W3CDTF">2017-05-09T11:39:34Z</dcterms:modified>
</cp:coreProperties>
</file>